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DD3"/>
    <a:srgbClr val="A2F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9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395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115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404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21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64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3523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932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284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937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69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613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14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564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080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075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368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5E43-999B-414D-BBD0-2F17DEED5C85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F3AA-8926-4DAB-AF0F-7D33B763B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20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r>
              <a:rPr lang="hr-HR" b="1" i="1" cap="none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Sigurnost na internetu</a:t>
            </a:r>
            <a:endParaRPr lang="hr-HR" b="1" i="1" cap="none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2277">
            <a:off x="5112916" y="3257552"/>
            <a:ext cx="6858000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0285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23696"/>
            <a:ext cx="8610600" cy="129302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hr-HR" b="1" i="1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Što je Internet?</a:t>
            </a:r>
            <a:endParaRPr lang="hr-HR" b="1" i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Internet je svjetska odnosno globalna računalna mreža koja povezuje mnoga računala  i druge računalne </a:t>
            </a:r>
            <a:r>
              <a:rPr lang="hr-HR" dirty="0" smtClean="0"/>
              <a:t>mreže </a:t>
            </a:r>
            <a:r>
              <a:rPr lang="hr-HR" dirty="0"/>
              <a:t>u jednu cjelinu s namjerom razmjene podataka i korištenja raznih sadržaja, usluga i servisa kao </a:t>
            </a:r>
            <a:r>
              <a:rPr lang="hr-HR" dirty="0" smtClean="0"/>
              <a:t>što </a:t>
            </a:r>
            <a:r>
              <a:rPr lang="hr-HR" dirty="0"/>
              <a:t>su www, elektronička pošta i slični.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978">
            <a:off x="5938536" y="3803122"/>
            <a:ext cx="4297713" cy="2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0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k 3"/>
          <p:cNvSpPr/>
          <p:nvPr/>
        </p:nvSpPr>
        <p:spPr>
          <a:xfrm>
            <a:off x="3424880" y="2395752"/>
            <a:ext cx="4324865" cy="213360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4264736" y="2713965"/>
            <a:ext cx="2676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Pravila ponašanja na internetu</a:t>
            </a:r>
            <a:endParaRPr lang="hr-HR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" name="Oblak 6"/>
          <p:cNvSpPr/>
          <p:nvPr/>
        </p:nvSpPr>
        <p:spPr>
          <a:xfrm>
            <a:off x="1070919" y="864973"/>
            <a:ext cx="2413686" cy="1524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499286" y="1260389"/>
            <a:ext cx="154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Trebamo biti pristojni.</a:t>
            </a:r>
            <a:endParaRPr lang="hr-HR" dirty="0"/>
          </a:p>
        </p:txBody>
      </p:sp>
      <p:sp>
        <p:nvSpPr>
          <p:cNvPr id="10" name="Oblak 9"/>
          <p:cNvSpPr/>
          <p:nvPr/>
        </p:nvSpPr>
        <p:spPr>
          <a:xfrm>
            <a:off x="3517558" y="472608"/>
            <a:ext cx="2421924" cy="168875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4250724" y="724930"/>
            <a:ext cx="1276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 sudjeluj u svađi!!!</a:t>
            </a:r>
            <a:endParaRPr lang="hr-HR" dirty="0"/>
          </a:p>
        </p:txBody>
      </p:sp>
      <p:sp>
        <p:nvSpPr>
          <p:cNvPr id="12" name="Oblak 11"/>
          <p:cNvSpPr/>
          <p:nvPr/>
        </p:nvSpPr>
        <p:spPr>
          <a:xfrm>
            <a:off x="5972435" y="335182"/>
            <a:ext cx="2487827" cy="161461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/>
          <p:cNvSpPr txBox="1"/>
          <p:nvPr/>
        </p:nvSpPr>
        <p:spPr>
          <a:xfrm>
            <a:off x="6417274" y="776246"/>
            <a:ext cx="1565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Poštuj privatnost drugih.</a:t>
            </a:r>
            <a:endParaRPr lang="hr-HR" dirty="0"/>
          </a:p>
        </p:txBody>
      </p:sp>
      <p:sp>
        <p:nvSpPr>
          <p:cNvPr id="14" name="Oblak 13"/>
          <p:cNvSpPr/>
          <p:nvPr/>
        </p:nvSpPr>
        <p:spPr>
          <a:xfrm>
            <a:off x="7749745" y="1698884"/>
            <a:ext cx="2677297" cy="138017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/>
          <p:cNvSpPr txBox="1"/>
          <p:nvPr/>
        </p:nvSpPr>
        <p:spPr>
          <a:xfrm>
            <a:off x="8281085" y="1950960"/>
            <a:ext cx="1614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 koristi lažni identitet!</a:t>
            </a:r>
            <a:endParaRPr lang="hr-HR" dirty="0"/>
          </a:p>
        </p:txBody>
      </p:sp>
      <p:sp>
        <p:nvSpPr>
          <p:cNvPr id="16" name="Oblak 15"/>
          <p:cNvSpPr/>
          <p:nvPr/>
        </p:nvSpPr>
        <p:spPr>
          <a:xfrm>
            <a:off x="807161" y="2781820"/>
            <a:ext cx="2385001" cy="15509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/>
          <p:cNvSpPr txBox="1"/>
          <p:nvPr/>
        </p:nvSpPr>
        <p:spPr>
          <a:xfrm>
            <a:off x="1183958" y="2868095"/>
            <a:ext cx="171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 odgovaraj na poruke nepoznatih!</a:t>
            </a:r>
            <a:endParaRPr lang="hr-HR" dirty="0"/>
          </a:p>
        </p:txBody>
      </p:sp>
      <p:sp>
        <p:nvSpPr>
          <p:cNvPr id="18" name="Oblak 17"/>
          <p:cNvSpPr/>
          <p:nvPr/>
        </p:nvSpPr>
        <p:spPr>
          <a:xfrm>
            <a:off x="7499810" y="3331138"/>
            <a:ext cx="2800867" cy="147457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8281085" y="3409427"/>
            <a:ext cx="146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 govori svoje osobne podatke!!!</a:t>
            </a:r>
            <a:endParaRPr lang="hr-HR" dirty="0"/>
          </a:p>
        </p:txBody>
      </p:sp>
      <p:sp>
        <p:nvSpPr>
          <p:cNvPr id="20" name="Oblak 19"/>
          <p:cNvSpPr/>
          <p:nvPr/>
        </p:nvSpPr>
        <p:spPr>
          <a:xfrm>
            <a:off x="2379258" y="4508060"/>
            <a:ext cx="2588159" cy="14224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/>
          <p:cNvSpPr txBox="1"/>
          <p:nvPr/>
        </p:nvSpPr>
        <p:spPr>
          <a:xfrm>
            <a:off x="2950144" y="4906741"/>
            <a:ext cx="136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Budi oprezan!!!</a:t>
            </a:r>
            <a:endParaRPr lang="hr-HR" dirty="0"/>
          </a:p>
        </p:txBody>
      </p:sp>
      <p:sp>
        <p:nvSpPr>
          <p:cNvPr id="22" name="Oblak 21"/>
          <p:cNvSpPr/>
          <p:nvPr/>
        </p:nvSpPr>
        <p:spPr>
          <a:xfrm>
            <a:off x="5630224" y="4781429"/>
            <a:ext cx="2421924" cy="120815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/>
          <p:cNvSpPr txBox="1"/>
          <p:nvPr/>
        </p:nvSpPr>
        <p:spPr>
          <a:xfrm>
            <a:off x="6286020" y="4900987"/>
            <a:ext cx="1309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 vrijeđaj druge!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259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135" y="838513"/>
            <a:ext cx="8610600" cy="1293028"/>
          </a:xfrm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>
              <a:rot lat="1200000" lon="21299991" rev="0"/>
            </a:camera>
            <a:lightRig rig="threePt" dir="t"/>
          </a:scene3d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hr-HR" b="1" cap="none" dirty="0" smtClean="0">
                <a:ln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101600" dist="50800" dir="15420000" algn="ctr" rotWithShape="0">
                    <a:srgbClr val="000000"/>
                  </a:outerShdw>
                  <a:reflection blurRad="469900" endPos="0" dir="5400000" sy="-100000" algn="bl" rotWithShape="0"/>
                </a:effectLst>
              </a:rPr>
              <a:t>Što su društvene mreže?</a:t>
            </a:r>
            <a:endParaRPr lang="hr-HR" b="1" cap="none" dirty="0">
              <a:ln/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rgbClr val="00B0F0">
                    <a:alpha val="40000"/>
                  </a:srgbClr>
                </a:glow>
                <a:outerShdw blurRad="101600" dist="50800" dir="15420000" algn="ctr" rotWithShape="0">
                  <a:srgbClr val="000000"/>
                </a:outerShdw>
                <a:reflection blurRad="469900" endPos="0" dir="5400000" sy="-100000" algn="bl" rotWithShape="0"/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 smtClean="0"/>
              <a:t>Društvene mreže su internetski prostor koji omogućuje povezivanje i </a:t>
            </a:r>
          </a:p>
          <a:p>
            <a:pPr marL="0" indent="0">
              <a:buNone/>
            </a:pPr>
            <a:r>
              <a:rPr lang="hr-HR" dirty="0" smtClean="0"/>
              <a:t>komunikaciju ljudi sličnih interesa. 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443">
            <a:off x="5761543" y="2979174"/>
            <a:ext cx="4571034" cy="3559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9347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3935" y="813800"/>
            <a:ext cx="8610600" cy="1293028"/>
          </a:xfrm>
          <a:effectLst>
            <a:softEdge rad="0"/>
          </a:effectLst>
          <a:scene3d>
            <a:camera prst="orthographicFront">
              <a:rot lat="3273" lon="21522445" rev="21589749"/>
            </a:camera>
            <a:lightRig rig="threePt" dir="t"/>
          </a:scene3d>
          <a:sp3d z="76200"/>
        </p:spPr>
        <p:txBody>
          <a:bodyPr>
            <a:scene3d>
              <a:camera prst="orthographicFront">
                <a:rot lat="0" lon="299984" rev="0"/>
              </a:camera>
              <a:lightRig rig="threePt" dir="t"/>
            </a:scene3d>
          </a:bodyPr>
          <a:lstStyle/>
          <a:p>
            <a:pPr algn="l"/>
            <a:r>
              <a:rPr lang="hr-HR" b="1" cap="none" spc="50" dirty="0" smtClean="0">
                <a:ln w="0"/>
                <a:solidFill>
                  <a:srgbClr val="7030A0"/>
                </a:solidFill>
                <a:effectLst>
                  <a:glow>
                    <a:schemeClr val="tx1"/>
                  </a:glow>
                  <a:innerShdw blurRad="88900" dist="50800" dir="13500000">
                    <a:srgbClr val="000000">
                      <a:alpha val="50000"/>
                    </a:srgbClr>
                  </a:innerShdw>
                </a:effectLst>
              </a:rPr>
              <a:t>Što je </a:t>
            </a:r>
            <a:r>
              <a:rPr lang="hr-HR" b="1" cap="none" spc="50" dirty="0" err="1" smtClean="0">
                <a:ln w="0"/>
                <a:solidFill>
                  <a:srgbClr val="7030A0"/>
                </a:solidFill>
                <a:effectLst>
                  <a:glow>
                    <a:schemeClr val="tx1"/>
                  </a:glow>
                  <a:innerShdw blurRad="88900" dist="50800" dir="13500000">
                    <a:srgbClr val="000000">
                      <a:alpha val="50000"/>
                    </a:srgbClr>
                  </a:innerShdw>
                </a:effectLst>
              </a:rPr>
              <a:t>cyberbullying</a:t>
            </a:r>
            <a:r>
              <a:rPr lang="hr-HR" b="1" cap="none" spc="50" dirty="0" smtClean="0">
                <a:ln w="0"/>
                <a:solidFill>
                  <a:srgbClr val="7030A0"/>
                </a:solidFill>
                <a:effectLst>
                  <a:glow>
                    <a:schemeClr val="tx1"/>
                  </a:glow>
                  <a:innerShdw blurRad="889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hr-HR" b="1" cap="none" spc="50" dirty="0">
              <a:ln w="0"/>
              <a:solidFill>
                <a:srgbClr val="7030A0"/>
              </a:solidFill>
              <a:effectLst>
                <a:glow>
                  <a:schemeClr val="tx1"/>
                </a:glow>
                <a:innerShdw blurRad="889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20999997" rev="0"/>
              </a:camera>
              <a:lightRig rig="threePt" dir="t"/>
            </a:scene3d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 smtClean="0"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Elektroničko nasilje među vršnjacima ili </a:t>
            </a:r>
            <a:r>
              <a:rPr lang="hr-HR" dirty="0" err="1" smtClean="0"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cyberbullying</a:t>
            </a:r>
            <a:r>
              <a:rPr lang="hr-HR" dirty="0" smtClean="0"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 je oblik nasilja koji se odnosi na situacije kada je dijete izloženo napadu od strane druge osobe ili grupe putem interneta ili mobilnog telefona s ciljem uzrokovanja štete ili neugode. </a:t>
            </a:r>
            <a:endParaRPr lang="hr-HR" dirty="0">
              <a:effectLst>
                <a:glow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2663">
            <a:off x="4628829" y="3558204"/>
            <a:ext cx="3065124" cy="28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52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3892" y="747898"/>
            <a:ext cx="8610600" cy="129302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l"/>
            <a:r>
              <a:rPr lang="hr-HR" b="1" cap="none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2A1DD3"/>
                </a:solidFill>
                <a:effectLst>
                  <a:glow rad="50800">
                    <a:schemeClr val="accent1">
                      <a:alpha val="41000"/>
                    </a:schemeClr>
                  </a:glow>
                  <a:reflection stA="45000" endPos="34000" dist="50800" dir="5400000" sy="-100000" algn="bl" rotWithShape="0"/>
                </a:effectLst>
              </a:rPr>
              <a:t>Što kada se nasilje dogodi?</a:t>
            </a:r>
            <a:endParaRPr lang="hr-HR" b="1" cap="none" dirty="0">
              <a:ln w="12700">
                <a:solidFill>
                  <a:schemeClr val="accent5"/>
                </a:solidFill>
                <a:prstDash val="solid"/>
              </a:ln>
              <a:solidFill>
                <a:srgbClr val="2A1DD3"/>
              </a:solidFill>
              <a:effectLst>
                <a:glow rad="50800">
                  <a:schemeClr val="accent1">
                    <a:alpha val="41000"/>
                  </a:schemeClr>
                </a:glow>
                <a:reflection stA="45000" endPos="34000" dist="50800" dir="5400000" sy="-100000" algn="bl" rotWithShape="0"/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 smtClean="0"/>
              <a:t>Pokušaj otkriti identitet nasilnika kako bi se mogle poduzeti adekvatne mjere za sprječavanje nasilja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782">
            <a:off x="6588842" y="3304560"/>
            <a:ext cx="3551493" cy="26636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792">
            <a:off x="525614" y="3516758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059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2374" y="744708"/>
            <a:ext cx="8610600" cy="1293028"/>
          </a:xfrm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freezing" dir="t"/>
          </a:scene3d>
          <a:sp3d prstMaterial="dkEdge">
            <a:bevelT prst="convex"/>
          </a:sp3d>
        </p:spPr>
        <p:txBody>
          <a:bodyPr/>
          <a:lstStyle/>
          <a:p>
            <a:pPr algn="l"/>
            <a:r>
              <a:rPr lang="hr-HR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HRABRI TELEFON</a:t>
            </a:r>
            <a:endParaRPr lang="hr-HR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 smtClean="0"/>
              <a:t>Ako trpiš nasilje nazovi hrabri telefon na broj 116 111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332">
            <a:off x="577430" y="3239649"/>
            <a:ext cx="4991100" cy="2743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175">
            <a:off x="6278121" y="3327824"/>
            <a:ext cx="3569626" cy="2860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2019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6194" y="901532"/>
            <a:ext cx="8610600" cy="1293028"/>
          </a:xfrm>
        </p:spPr>
        <p:txBody>
          <a:bodyPr>
            <a:normAutofit/>
          </a:bodyPr>
          <a:lstStyle/>
          <a:p>
            <a:r>
              <a:rPr lang="pl-PL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I ti si odgovoran/odgovorna za sigurnost drugih na internetu!!!</a:t>
            </a:r>
            <a:endParaRPr lang="hr-HR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 smtClean="0"/>
              <a:t>Ne šalji</a:t>
            </a:r>
            <a:r>
              <a:rPr lang="hr-HR" dirty="0"/>
              <a:t> </a:t>
            </a:r>
            <a:r>
              <a:rPr lang="hr-HR" dirty="0" smtClean="0"/>
              <a:t>uvredljive</a:t>
            </a:r>
            <a:r>
              <a:rPr lang="hr-HR" dirty="0"/>
              <a:t> </a:t>
            </a:r>
            <a:r>
              <a:rPr lang="hr-HR" dirty="0" smtClean="0"/>
              <a:t>poruke!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 smtClean="0"/>
              <a:t>Ne</a:t>
            </a:r>
            <a:r>
              <a:rPr lang="hr-HR" dirty="0"/>
              <a:t> </a:t>
            </a:r>
            <a:r>
              <a:rPr lang="hr-HR" dirty="0" smtClean="0"/>
              <a:t>otvaraj</a:t>
            </a:r>
            <a:r>
              <a:rPr lang="hr-HR" dirty="0"/>
              <a:t> </a:t>
            </a:r>
            <a:r>
              <a:rPr lang="hr-HR" dirty="0" smtClean="0"/>
              <a:t>grupe</a:t>
            </a:r>
            <a:r>
              <a:rPr lang="hr-HR" dirty="0"/>
              <a:t> </a:t>
            </a:r>
            <a:r>
              <a:rPr lang="hr-HR" dirty="0" smtClean="0"/>
              <a:t>mržnje!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 smtClean="0"/>
              <a:t>Ne</a:t>
            </a:r>
            <a:r>
              <a:rPr lang="hr-HR" dirty="0"/>
              <a:t> </a:t>
            </a:r>
            <a:r>
              <a:rPr lang="hr-HR" dirty="0" smtClean="0"/>
              <a:t>objavljuj fotografije i filmove drugih</a:t>
            </a:r>
            <a:r>
              <a:rPr lang="hr-HR" dirty="0"/>
              <a:t> </a:t>
            </a:r>
            <a:r>
              <a:rPr lang="hr-HR" dirty="0" smtClean="0"/>
              <a:t>bez njihovog dopuštenja!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852">
            <a:off x="1814051" y="3961260"/>
            <a:ext cx="76200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Izradili:</a:t>
            </a:r>
            <a:endParaRPr lang="hr-HR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Leo </a:t>
            </a:r>
            <a:r>
              <a:rPr lang="hr-HR" dirty="0" err="1"/>
              <a:t>M</a:t>
            </a:r>
            <a:r>
              <a:rPr lang="hr-HR" dirty="0" err="1" smtClean="0"/>
              <a:t>iolin</a:t>
            </a:r>
            <a:r>
              <a:rPr lang="hr-HR" dirty="0" smtClean="0"/>
              <a:t> 7.a</a:t>
            </a:r>
          </a:p>
          <a:p>
            <a:pPr marL="0" indent="0">
              <a:buNone/>
            </a:pPr>
            <a:r>
              <a:rPr lang="hr-HR" dirty="0" err="1" smtClean="0"/>
              <a:t>Antea</a:t>
            </a:r>
            <a:r>
              <a:rPr lang="hr-HR" dirty="0" smtClean="0"/>
              <a:t> Anđelić 7.a</a:t>
            </a:r>
          </a:p>
        </p:txBody>
      </p:sp>
    </p:spTree>
    <p:extLst>
      <p:ext uri="{BB962C8B-B14F-4D97-AF65-F5344CB8AC3E}">
        <p14:creationId xmlns:p14="http://schemas.microsoft.com/office/powerpoint/2010/main" val="373873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91</TotalTime>
  <Words>189</Words>
  <Application>Microsoft Office PowerPoint</Application>
  <PresentationFormat>Široki zaslon</PresentationFormat>
  <Paragraphs>28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Algerian</vt:lpstr>
      <vt:lpstr>Arial</vt:lpstr>
      <vt:lpstr>Century Gothic</vt:lpstr>
      <vt:lpstr>Cooper Black</vt:lpstr>
      <vt:lpstr>Ravie</vt:lpstr>
      <vt:lpstr>Wingdings</vt:lpstr>
      <vt:lpstr>Isparavanje</vt:lpstr>
      <vt:lpstr>Sigurnost na internetu</vt:lpstr>
      <vt:lpstr>Što je Internet?</vt:lpstr>
      <vt:lpstr>PowerPointova prezentacija</vt:lpstr>
      <vt:lpstr>Što su društvene mreže?</vt:lpstr>
      <vt:lpstr>Što je cyberbullying?</vt:lpstr>
      <vt:lpstr>Što kada se nasilje dogodi?</vt:lpstr>
      <vt:lpstr>HRABRI TELEFON</vt:lpstr>
      <vt:lpstr>I ti si odgovoran/odgovorna za sigurnost drugih na internetu!!!</vt:lpstr>
      <vt:lpstr>Izradili: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Sigurnost na internetu</dc:title>
  <dc:creator>Ucenik14</dc:creator>
  <cp:lastModifiedBy>Ucenik14</cp:lastModifiedBy>
  <cp:revision>10</cp:revision>
  <dcterms:created xsi:type="dcterms:W3CDTF">2016-02-25T08:51:59Z</dcterms:created>
  <dcterms:modified xsi:type="dcterms:W3CDTF">2016-02-25T10:23:11Z</dcterms:modified>
</cp:coreProperties>
</file>