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3700" y="2514600"/>
            <a:ext cx="6164653" cy="1371600"/>
          </a:xfrm>
        </p:spPr>
        <p:txBody>
          <a:bodyPr>
            <a:noAutofit/>
          </a:bodyPr>
          <a:lstStyle/>
          <a:p>
            <a:pPr algn="ctr"/>
            <a:r>
              <a:rPr lang="hr-HR" sz="8000" b="1" dirty="0" smtClean="0">
                <a:solidFill>
                  <a:srgbClr val="002060"/>
                </a:solidFill>
              </a:rPr>
              <a:t>SJEĆANJE NA VUKOVAR</a:t>
            </a:r>
            <a:endParaRPr lang="hr-HR" sz="8000" b="1" dirty="0">
              <a:solidFill>
                <a:srgbClr val="002060"/>
              </a:solidFill>
            </a:endParaRP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7320353" y="914400"/>
            <a:ext cx="3280974" cy="45720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795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>
                <a:solidFill>
                  <a:srgbClr val="002060"/>
                </a:solidFill>
              </a:rPr>
              <a:t>IZRADILE:</a:t>
            </a:r>
            <a:endParaRPr lang="hr-HR" sz="7200" b="1" dirty="0">
              <a:solidFill>
                <a:srgbClr val="002060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2060"/>
                </a:solidFill>
              </a:rPr>
              <a:t>ŽELJANA RITAŽ</a:t>
            </a:r>
          </a:p>
          <a:p>
            <a:r>
              <a:rPr lang="hr-HR" sz="3600" b="1" dirty="0" smtClean="0">
                <a:solidFill>
                  <a:srgbClr val="002060"/>
                </a:solidFill>
              </a:rPr>
              <a:t>ANAMARIA RITAŽ</a:t>
            </a:r>
          </a:p>
          <a:p>
            <a:r>
              <a:rPr lang="hr-HR" sz="3600" b="1" dirty="0" smtClean="0">
                <a:solidFill>
                  <a:srgbClr val="002060"/>
                </a:solidFill>
              </a:rPr>
              <a:t>KARLA ČAVKA</a:t>
            </a:r>
            <a:endParaRPr lang="hr-HR" sz="3600" b="1" dirty="0">
              <a:solidFill>
                <a:srgbClr val="002060"/>
              </a:solidFill>
            </a:endParaRPr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r="26076"/>
          <a:stretch>
            <a:fillRect/>
          </a:stretch>
        </p:blipFill>
        <p:spPr>
          <a:xfrm>
            <a:off x="7536252" y="1346200"/>
            <a:ext cx="4109647" cy="4572000"/>
          </a:xfrm>
        </p:spPr>
      </p:pic>
    </p:spTree>
    <p:extLst>
      <p:ext uri="{BB962C8B-B14F-4D97-AF65-F5344CB8AC3E}">
        <p14:creationId xmlns:p14="http://schemas.microsoft.com/office/powerpoint/2010/main" val="1039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901701"/>
            <a:ext cx="4114799" cy="1066799"/>
          </a:xfrm>
        </p:spPr>
        <p:txBody>
          <a:bodyPr>
            <a:noAutofit/>
          </a:bodyPr>
          <a:lstStyle/>
          <a:p>
            <a:r>
              <a:rPr lang="hr-HR" sz="6600" b="1" dirty="0" smtClean="0">
                <a:solidFill>
                  <a:srgbClr val="002060"/>
                </a:solidFill>
              </a:rPr>
              <a:t>OVČARA</a:t>
            </a:r>
            <a:endParaRPr lang="hr-HR" sz="6600" b="1" dirty="0">
              <a:solidFill>
                <a:srgbClr val="00206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7" y="1250950"/>
            <a:ext cx="5238750" cy="39243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0" y="1968500"/>
            <a:ext cx="4114800" cy="3670300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Ovčara, odnosno pokolj u Vukovaru, je bio ratni zločin kojeg su počinili pripadnici JNA i srpskih paravojnih postrojbi u noći sa 20. na 21. studenog 1991. </a:t>
            </a:r>
            <a:r>
              <a:rPr lang="hr-HR" sz="2400" b="1" dirty="0" smtClean="0">
                <a:solidFill>
                  <a:srgbClr val="002060"/>
                </a:solidFill>
              </a:rPr>
              <a:t>Tijekom </a:t>
            </a:r>
            <a:r>
              <a:rPr lang="hr-HR" sz="2400" b="1" dirty="0">
                <a:solidFill>
                  <a:srgbClr val="002060"/>
                </a:solidFill>
              </a:rPr>
              <a:t>srpske okupacije Vukovara kada je ubijeno između </a:t>
            </a:r>
            <a:r>
              <a:rPr lang="hr-HR" sz="2400" b="1" dirty="0" smtClean="0">
                <a:solidFill>
                  <a:srgbClr val="002060"/>
                </a:solidFill>
              </a:rPr>
              <a:t>255 </a:t>
            </a:r>
            <a:r>
              <a:rPr lang="hr-HR" sz="2400" b="1" dirty="0">
                <a:solidFill>
                  <a:srgbClr val="002060"/>
                </a:solidFill>
              </a:rPr>
              <a:t>i 264 civila i vojnika</a:t>
            </a:r>
            <a:r>
              <a:rPr lang="hr-HR" sz="2400" b="1" dirty="0" smtClean="0">
                <a:solidFill>
                  <a:srgbClr val="002060"/>
                </a:solidFill>
              </a:rPr>
              <a:t>, </a:t>
            </a:r>
            <a:r>
              <a:rPr lang="hr-HR" sz="2400" b="1" dirty="0">
                <a:solidFill>
                  <a:srgbClr val="002060"/>
                </a:solidFill>
              </a:rPr>
              <a:t>većinom Hrvata, koji su, dok su još uglavnom tada bili </a:t>
            </a:r>
            <a:r>
              <a:rPr lang="hr-HR" sz="2400" b="1" dirty="0" smtClean="0">
                <a:solidFill>
                  <a:srgbClr val="002060"/>
                </a:solidFill>
              </a:rPr>
              <a:t>pacijenti, </a:t>
            </a:r>
            <a:r>
              <a:rPr lang="hr-HR" sz="2400" b="1" dirty="0">
                <a:solidFill>
                  <a:srgbClr val="002060"/>
                </a:solidFill>
              </a:rPr>
              <a:t>odvezeni u logor te potom </a:t>
            </a:r>
            <a:r>
              <a:rPr lang="hr-HR" sz="2400" b="1" dirty="0" smtClean="0">
                <a:solidFill>
                  <a:srgbClr val="002060"/>
                </a:solidFill>
              </a:rPr>
              <a:t>smaknuti.</a:t>
            </a:r>
            <a:endParaRPr lang="hr-H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157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0200" y="673101"/>
            <a:ext cx="4838700" cy="1155699"/>
          </a:xfrm>
        </p:spPr>
        <p:txBody>
          <a:bodyPr>
            <a:noAutofit/>
          </a:bodyPr>
          <a:lstStyle/>
          <a:p>
            <a:r>
              <a:rPr lang="hr-HR" sz="6000" b="1" dirty="0" smtClean="0">
                <a:solidFill>
                  <a:srgbClr val="002060"/>
                </a:solidFill>
              </a:rPr>
              <a:t>VODOTORANJ</a:t>
            </a:r>
            <a:endParaRPr lang="hr-HR" sz="6000" b="1" dirty="0">
              <a:solidFill>
                <a:srgbClr val="00206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06" y="1739900"/>
            <a:ext cx="6926442" cy="4226983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0" y="1828800"/>
            <a:ext cx="3680885" cy="3987800"/>
          </a:xfrm>
        </p:spPr>
        <p:txBody>
          <a:bodyPr>
            <a:no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Godine 1991. vodotoranj su, tijekom bitke za Vukovar, teško oštetile srpske snage. Bio je pogođen s više od 600 neprijateljskih projektila i postao je simbol stradanja i otpora toga grada</a:t>
            </a:r>
            <a:r>
              <a:rPr lang="hr-HR" sz="2000" b="1" dirty="0" smtClean="0">
                <a:solidFill>
                  <a:srgbClr val="002060"/>
                </a:solidFill>
              </a:rPr>
              <a:t>. </a:t>
            </a:r>
            <a:r>
              <a:rPr lang="hr-HR" sz="2000" b="1" dirty="0">
                <a:solidFill>
                  <a:srgbClr val="002060"/>
                </a:solidFill>
              </a:rPr>
              <a:t>Tijekom opsade grada, tada 23-godišnji, </a:t>
            </a:r>
            <a:r>
              <a:rPr lang="hr-HR" sz="2000" b="1" dirty="0" smtClean="0">
                <a:solidFill>
                  <a:srgbClr val="002060"/>
                </a:solidFill>
              </a:rPr>
              <a:t>Ivica </a:t>
            </a:r>
            <a:r>
              <a:rPr lang="hr-HR" sz="2000" b="1" dirty="0" err="1" smtClean="0">
                <a:solidFill>
                  <a:srgbClr val="002060"/>
                </a:solidFill>
              </a:rPr>
              <a:t>Ivanika</a:t>
            </a:r>
            <a:r>
              <a:rPr lang="hr-HR" sz="2000" b="1" dirty="0" smtClean="0">
                <a:solidFill>
                  <a:srgbClr val="002060"/>
                </a:solidFill>
              </a:rPr>
              <a:t> s </a:t>
            </a:r>
            <a:r>
              <a:rPr lang="hr-HR" sz="2000" b="1" dirty="0">
                <a:solidFill>
                  <a:srgbClr val="002060"/>
                </a:solidFill>
              </a:rPr>
              <a:t>Mitnice prvi je stavio te je uvijek iznova, pod granatama, na vodotoranj dizao hrvatsku </a:t>
            </a:r>
            <a:r>
              <a:rPr lang="hr-HR" sz="2000" b="1" dirty="0" smtClean="0">
                <a:solidFill>
                  <a:srgbClr val="002060"/>
                </a:solidFill>
              </a:rPr>
              <a:t>zastavu, </a:t>
            </a:r>
            <a:r>
              <a:rPr lang="hr-HR" sz="2000" b="1" dirty="0">
                <a:solidFill>
                  <a:srgbClr val="002060"/>
                </a:solidFill>
              </a:rPr>
              <a:t>a kasnije je s njim išao i Hrvoje </a:t>
            </a:r>
            <a:r>
              <a:rPr lang="hr-HR" sz="2000" b="1" dirty="0" err="1" smtClean="0">
                <a:solidFill>
                  <a:srgbClr val="002060"/>
                </a:solidFill>
              </a:rPr>
              <a:t>Džalto</a:t>
            </a:r>
            <a:r>
              <a:rPr lang="hr-HR" sz="2000" b="1" dirty="0" smtClean="0">
                <a:solidFill>
                  <a:srgbClr val="002060"/>
                </a:solidFill>
              </a:rPr>
              <a:t>.</a:t>
            </a:r>
            <a:endParaRPr lang="hr-H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393730"/>
            <a:ext cx="5359400" cy="1231900"/>
          </a:xfrm>
        </p:spPr>
        <p:txBody>
          <a:bodyPr>
            <a:noAutofit/>
          </a:bodyPr>
          <a:lstStyle/>
          <a:p>
            <a:r>
              <a:rPr lang="hr-HR" sz="4400" b="1" dirty="0" smtClean="0">
                <a:solidFill>
                  <a:srgbClr val="002060"/>
                </a:solidFill>
              </a:rPr>
              <a:t>Masovna grobnica</a:t>
            </a:r>
            <a:endParaRPr lang="hr-HR" sz="4400" b="1" dirty="0">
              <a:solidFill>
                <a:srgbClr val="00206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1625630"/>
            <a:ext cx="6629400" cy="468627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0" y="1943100"/>
            <a:ext cx="3886200" cy="3771900"/>
          </a:xfrm>
        </p:spPr>
        <p:txBody>
          <a:bodyPr>
            <a:no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 Masovna grobnica pronađena je na mjestu bunara u dvorištu obiteljske kuće u Novoj ulici na kućnom broju 28 u </a:t>
            </a:r>
            <a:r>
              <a:rPr lang="hr-HR" sz="2000" b="1" dirty="0" smtClean="0">
                <a:solidFill>
                  <a:srgbClr val="002060"/>
                </a:solidFill>
              </a:rPr>
              <a:t>Vukovaru. </a:t>
            </a:r>
            <a:r>
              <a:rPr lang="hr-HR" sz="2000" b="1" dirty="0">
                <a:solidFill>
                  <a:srgbClr val="002060"/>
                </a:solidFill>
              </a:rPr>
              <a:t>Ovaj spomenik je sjećanje na 12 hrvatskih branitelja i civila pogubljenih u agresiji na Hrvatsku i ekshumiranih iz jedne masovne i dva pojedinačna grobišta u Novoj ulici na Sajmištu u Vukovaru.</a:t>
            </a:r>
          </a:p>
        </p:txBody>
      </p:sp>
    </p:spTree>
    <p:extLst>
      <p:ext uri="{BB962C8B-B14F-4D97-AF65-F5344CB8AC3E}">
        <p14:creationId xmlns:p14="http://schemas.microsoft.com/office/powerpoint/2010/main" val="1908713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03201"/>
            <a:ext cx="7886700" cy="1152367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solidFill>
                  <a:srgbClr val="002060"/>
                </a:solidFill>
              </a:rPr>
              <a:t>Vukovarska bolnica</a:t>
            </a:r>
            <a:endParaRPr lang="hr-HR" sz="4800" b="1" dirty="0">
              <a:solidFill>
                <a:srgbClr val="00206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1647668"/>
            <a:ext cx="6616700" cy="4613431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0" y="1841500"/>
            <a:ext cx="3680885" cy="42418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U podrumu Vukovarske bolnice vjerno je obnovljen život nekoliko stotina ranjenika i bolničkog osoblja tijekom zaposjedanja grada Vukovara. Posjetiteljima mogu vidjeti multimedijalni prikaz ratnih zbivanja unutar bolnice tijekom jeseni 1991. godine</a:t>
            </a:r>
            <a:r>
              <a:rPr lang="hr-HR" sz="2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9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991" y="0"/>
            <a:ext cx="4762501" cy="2133600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solidFill>
                  <a:srgbClr val="002060"/>
                </a:solidFill>
              </a:rPr>
              <a:t>MEMORIJALNO GROBLJE</a:t>
            </a:r>
            <a:endParaRPr lang="hr-HR" sz="4800" b="1" dirty="0">
              <a:solidFill>
                <a:srgbClr val="00206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51744"/>
            <a:ext cx="6169025" cy="458235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0" y="2362200"/>
            <a:ext cx="3680885" cy="4343400"/>
          </a:xfrm>
        </p:spPr>
        <p:txBody>
          <a:bodyPr>
            <a:no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 Ova je najveća masovna grobnica u Europi nakon II. svjetskog rata koja se nalazi se na istočnom prilazu Vukovaru. Ekshumirano je 938 tijela i na tom mjestu je postavljeno 938 bijelih križeva</a:t>
            </a:r>
            <a:r>
              <a:rPr lang="hr-HR" sz="2000" b="1" dirty="0" smtClean="0">
                <a:solidFill>
                  <a:srgbClr val="002060"/>
                </a:solidFill>
              </a:rPr>
              <a:t>. Spomenik </a:t>
            </a:r>
            <a:r>
              <a:rPr lang="hr-HR" sz="2000" b="1" dirty="0">
                <a:solidFill>
                  <a:srgbClr val="002060"/>
                </a:solidFill>
              </a:rPr>
              <a:t>je rađen od patinirane bronce, visok je četiri metra, a u sredini je "zračni" križ i vječni plamen.</a:t>
            </a:r>
          </a:p>
        </p:txBody>
      </p:sp>
    </p:spTree>
    <p:extLst>
      <p:ext uri="{BB962C8B-B14F-4D97-AF65-F5344CB8AC3E}">
        <p14:creationId xmlns:p14="http://schemas.microsoft.com/office/powerpoint/2010/main" val="1984669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3142" y="-254000"/>
            <a:ext cx="4673600" cy="1803400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002060"/>
                </a:solidFill>
              </a:rPr>
              <a:t>BLAGO ZADRO</a:t>
            </a:r>
            <a:endParaRPr lang="hr-HR" sz="4800" b="1" dirty="0">
              <a:solidFill>
                <a:srgbClr val="00206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2" y="1458382"/>
            <a:ext cx="3684588" cy="429471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0" y="1701800"/>
            <a:ext cx="3680885" cy="6121400"/>
          </a:xfrm>
        </p:spPr>
        <p:txBody>
          <a:bodyPr>
            <a:no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Blago Zadro (Donji Mamići-</a:t>
            </a:r>
            <a:r>
              <a:rPr lang="hr-HR" sz="2000" b="1" dirty="0" err="1">
                <a:solidFill>
                  <a:srgbClr val="002060"/>
                </a:solidFill>
              </a:rPr>
              <a:t>Ledinac</a:t>
            </a:r>
            <a:r>
              <a:rPr lang="hr-HR" sz="2000" b="1" dirty="0">
                <a:solidFill>
                  <a:srgbClr val="002060"/>
                </a:solidFill>
              </a:rPr>
              <a:t> kraj Gruda, 31. ožujka 1944. - Vukovar, 16. listopada 1991.) jedan je od najvećih heroja Domovinskog rata. Posmrtno je dobio čin general-bojnika. Rođen u Bosni i </a:t>
            </a:r>
            <a:r>
              <a:rPr lang="hr-HR" sz="2000" b="1" dirty="0" smtClean="0">
                <a:solidFill>
                  <a:srgbClr val="002060"/>
                </a:solidFill>
              </a:rPr>
              <a:t>Hercegovini doselio </a:t>
            </a:r>
            <a:r>
              <a:rPr lang="hr-HR" sz="2000" b="1" dirty="0">
                <a:solidFill>
                  <a:srgbClr val="002060"/>
                </a:solidFill>
              </a:rPr>
              <a:t>se iz rodne Hercegovine zajedno s obitelji u Borovo Naselje, gdje je završio </a:t>
            </a:r>
            <a:r>
              <a:rPr lang="hr-HR" sz="2000" b="1" dirty="0" smtClean="0">
                <a:solidFill>
                  <a:srgbClr val="002060"/>
                </a:solidFill>
              </a:rPr>
              <a:t>školu, </a:t>
            </a:r>
            <a:r>
              <a:rPr lang="hr-HR" sz="2000" b="1" dirty="0">
                <a:solidFill>
                  <a:srgbClr val="002060"/>
                </a:solidFill>
              </a:rPr>
              <a:t>zaposlio se u </a:t>
            </a:r>
            <a:r>
              <a:rPr lang="hr-HR" sz="2000" b="1" dirty="0" smtClean="0">
                <a:solidFill>
                  <a:srgbClr val="002060"/>
                </a:solidFill>
              </a:rPr>
              <a:t>tvornici. </a:t>
            </a:r>
            <a:r>
              <a:rPr lang="hr-HR" sz="2000" b="1" dirty="0">
                <a:solidFill>
                  <a:srgbClr val="002060"/>
                </a:solidFill>
              </a:rPr>
              <a:t>Početkom demokratskih promjena, aktivno se uključio u politički život toga kraja i postao prvi dopredsjednik HDZ-a u </a:t>
            </a:r>
            <a:r>
              <a:rPr lang="hr-HR" sz="2000" b="1" dirty="0" smtClean="0">
                <a:solidFill>
                  <a:srgbClr val="002060"/>
                </a:solidFill>
              </a:rPr>
              <a:t>Vukovaru.</a:t>
            </a:r>
            <a:endParaRPr lang="hr-H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82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1193801"/>
            <a:ext cx="5054600" cy="1082674"/>
          </a:xfrm>
        </p:spPr>
        <p:txBody>
          <a:bodyPr>
            <a:noAutofit/>
          </a:bodyPr>
          <a:lstStyle/>
          <a:p>
            <a:r>
              <a:rPr lang="hr-HR" sz="4400" b="1" dirty="0" smtClean="0">
                <a:solidFill>
                  <a:srgbClr val="002060"/>
                </a:solidFill>
              </a:rPr>
              <a:t>SINIŠA GLAVAŠEVIĆ</a:t>
            </a:r>
            <a:endParaRPr lang="hr-HR" sz="4400" b="1" dirty="0">
              <a:solidFill>
                <a:srgbClr val="00206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1961619"/>
            <a:ext cx="4092575" cy="3905781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5800" y="2667000"/>
            <a:ext cx="4902200" cy="3098799"/>
          </a:xfrm>
        </p:spPr>
        <p:txBody>
          <a:bodyPr>
            <a:noAutofit/>
          </a:bodyPr>
          <a:lstStyle/>
          <a:p>
            <a:r>
              <a:rPr lang="hr-HR" sz="2000" b="1" dirty="0">
                <a:solidFill>
                  <a:srgbClr val="002060"/>
                </a:solidFill>
              </a:rPr>
              <a:t>Siniša </a:t>
            </a:r>
            <a:r>
              <a:rPr lang="hr-HR" sz="2000" b="1" dirty="0" err="1">
                <a:solidFill>
                  <a:srgbClr val="002060"/>
                </a:solidFill>
              </a:rPr>
              <a:t>Glavašević</a:t>
            </a:r>
            <a:r>
              <a:rPr lang="hr-HR" sz="2000" b="1" dirty="0">
                <a:solidFill>
                  <a:srgbClr val="002060"/>
                </a:solidFill>
              </a:rPr>
              <a:t> rodio se u Vukovaru 1960. godine. Bio je pisac proze, </a:t>
            </a:r>
            <a:r>
              <a:rPr lang="hr-HR" sz="2000" b="1" dirty="0" smtClean="0">
                <a:solidFill>
                  <a:srgbClr val="002060"/>
                </a:solidFill>
              </a:rPr>
              <a:t>knjižničar, novinar</a:t>
            </a:r>
            <a:r>
              <a:rPr lang="hr-HR" sz="2000" b="1" dirty="0">
                <a:solidFill>
                  <a:srgbClr val="002060"/>
                </a:solidFill>
              </a:rPr>
              <a:t>, ratni izvjestitelj. Osnovnu i srednju školu završio je u rodnom gradu a studij komparativne književnosti i bibliotekarstva na Filozofskome fakultetu u Sarajevu. Nakon završetka školovanja radio je u školama u </a:t>
            </a:r>
            <a:r>
              <a:rPr lang="hr-HR" sz="2000" b="1" dirty="0" err="1">
                <a:solidFill>
                  <a:srgbClr val="002060"/>
                </a:solidFill>
              </a:rPr>
              <a:t>Lovasu</a:t>
            </a:r>
            <a:r>
              <a:rPr lang="hr-HR" sz="2000" b="1" dirty="0">
                <a:solidFill>
                  <a:srgbClr val="002060"/>
                </a:solidFill>
              </a:rPr>
              <a:t> i Borovu Naselju</a:t>
            </a:r>
            <a:r>
              <a:rPr lang="hr-HR" sz="2000" b="1" dirty="0" smtClean="0">
                <a:solidFill>
                  <a:srgbClr val="002060"/>
                </a:solidFill>
              </a:rPr>
              <a:t>.</a:t>
            </a:r>
            <a:endParaRPr lang="hr-H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7701" y="615421"/>
            <a:ext cx="10131425" cy="1456267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rgbClr val="002060"/>
                </a:solidFill>
              </a:rPr>
              <a:t>VUKOVAR PRIJE I POSLIJE RATA</a:t>
            </a:r>
            <a:endParaRPr lang="hr-HR" sz="4800" b="1" dirty="0">
              <a:solidFill>
                <a:srgbClr val="00206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2141538"/>
            <a:ext cx="4445000" cy="4221162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2141538"/>
            <a:ext cx="4775200" cy="4221162"/>
          </a:xfrm>
        </p:spPr>
      </p:pic>
    </p:spTree>
    <p:extLst>
      <p:ext uri="{BB962C8B-B14F-4D97-AF65-F5344CB8AC3E}">
        <p14:creationId xmlns:p14="http://schemas.microsoft.com/office/powerpoint/2010/main" val="18017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71</TotalTime>
  <Words>454</Words>
  <Application>Microsoft Office PowerPoint</Application>
  <PresentationFormat>Široki zaslon</PresentationFormat>
  <Paragraphs>20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Nebeski</vt:lpstr>
      <vt:lpstr>SJEĆANJE NA VUKOVAR</vt:lpstr>
      <vt:lpstr>OVČARA</vt:lpstr>
      <vt:lpstr>VODOTORANJ</vt:lpstr>
      <vt:lpstr>Masovna grobnica</vt:lpstr>
      <vt:lpstr>Vukovarska bolnica</vt:lpstr>
      <vt:lpstr>MEMORIJALNO GROBLJE</vt:lpstr>
      <vt:lpstr>BLAGO ZADRO</vt:lpstr>
      <vt:lpstr>SINIŠA GLAVAŠEVIĆ</vt:lpstr>
      <vt:lpstr>VUKOVAR PRIJE I POSLIJE RATA</vt:lpstr>
      <vt:lpstr>IZRADILE: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SJEĆANJE NA VUKOVAR</dc:title>
  <dc:creator>Ucenik18</dc:creator>
  <cp:lastModifiedBy>Ucenik18</cp:lastModifiedBy>
  <cp:revision>8</cp:revision>
  <dcterms:created xsi:type="dcterms:W3CDTF">2016-11-16T07:26:21Z</dcterms:created>
  <dcterms:modified xsi:type="dcterms:W3CDTF">2016-11-16T08:37:56Z</dcterms:modified>
</cp:coreProperties>
</file>